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  <p:sldMasterId id="2147483681" r:id="rId2"/>
    <p:sldMasterId id="2147483689" r:id="rId3"/>
    <p:sldMasterId id="2147483692" r:id="rId4"/>
    <p:sldMasterId id="2147483695" r:id="rId5"/>
  </p:sldMasterIdLst>
  <p:notesMasterIdLst>
    <p:notesMasterId r:id="rId27"/>
  </p:notesMasterIdLst>
  <p:sldIdLst>
    <p:sldId id="265" r:id="rId6"/>
    <p:sldId id="266" r:id="rId7"/>
    <p:sldId id="267" r:id="rId8"/>
    <p:sldId id="274" r:id="rId9"/>
    <p:sldId id="275" r:id="rId10"/>
    <p:sldId id="268" r:id="rId11"/>
    <p:sldId id="276" r:id="rId12"/>
    <p:sldId id="277" r:id="rId13"/>
    <p:sldId id="278" r:id="rId14"/>
    <p:sldId id="279" r:id="rId15"/>
    <p:sldId id="291" r:id="rId16"/>
    <p:sldId id="269" r:id="rId17"/>
    <p:sldId id="292" r:id="rId18"/>
    <p:sldId id="290" r:id="rId19"/>
    <p:sldId id="293" r:id="rId20"/>
    <p:sldId id="270" r:id="rId21"/>
    <p:sldId id="281" r:id="rId22"/>
    <p:sldId id="285" r:id="rId23"/>
    <p:sldId id="289" r:id="rId24"/>
    <p:sldId id="286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8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3C81-8EEC-8843-AB39-150263E7E2B8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FB9D2-1CEF-F94D-AD0C-F1475751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9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0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078" y="2929089"/>
            <a:ext cx="7003628" cy="482731"/>
          </a:xfrm>
        </p:spPr>
        <p:txBody>
          <a:bodyPr>
            <a:noAutofit/>
          </a:bodyPr>
          <a:lstStyle>
            <a:lvl1pPr>
              <a:lnSpc>
                <a:spcPts val="2580"/>
              </a:lnSpc>
              <a:defRPr spc="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939078" y="3392488"/>
            <a:ext cx="6912822" cy="3146425"/>
          </a:xfrm>
        </p:spPr>
        <p:txBody>
          <a:bodyPr anchor="t" anchorCtr="0">
            <a:noAutofit/>
          </a:bodyPr>
          <a:lstStyle>
            <a:lvl1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76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38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87762"/>
            <a:ext cx="9127098" cy="599425"/>
          </a:xfrm>
          <a:prstGeom prst="rect">
            <a:avLst/>
          </a:prstGeom>
        </p:spPr>
        <p:txBody>
          <a:bodyPr/>
          <a:lstStyle>
            <a:lvl1pPr algn="ctr">
              <a:defRPr sz="2800" b="1" i="0" cap="none" baseline="0">
                <a:latin typeface="Franklin Gothic Demi" charset="0"/>
                <a:ea typeface="Franklin Gothic Demi" charset="0"/>
                <a:cs typeface="Franklin Gothic Demi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Presenters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87187"/>
            <a:ext cx="9143999" cy="584825"/>
          </a:xfrm>
          <a:prstGeom prst="rect">
            <a:avLst/>
          </a:prstGeom>
        </p:spPr>
        <p:txBody>
          <a:bodyPr/>
          <a:lstStyle>
            <a:lvl1pPr algn="ctr">
              <a:defRPr sz="1800" b="1" i="0" cap="none" baseline="0">
                <a:latin typeface="Franklin Gothic Demi" charset="0"/>
                <a:ea typeface="Franklin Gothic Demi" charset="0"/>
                <a:cs typeface="Franklin Gothic Demi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Presentation Date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106" y="1700796"/>
            <a:ext cx="8229600" cy="1143000"/>
          </a:xfrm>
          <a:prstGeom prst="rect">
            <a:avLst/>
          </a:prstGeom>
        </p:spPr>
        <p:txBody>
          <a:bodyPr anchor="ctr" anchorCtr="0"/>
          <a:lstStyle>
            <a:lvl1pPr>
              <a:defRPr b="1" i="0" cap="none" baseline="0"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106" y="2929089"/>
            <a:ext cx="8229600" cy="4827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580"/>
              </a:lnSpc>
              <a:defRPr b="1" i="0" cap="none" baseline="0">
                <a:latin typeface="Franklin Gothic Demi" charset="0"/>
                <a:ea typeface="Franklin Gothic Demi" charset="0"/>
                <a:cs typeface="Franklin Gothic Demi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712788" y="3392489"/>
            <a:ext cx="8139112" cy="28434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1760"/>
              </a:lnSpc>
              <a:defRPr sz="1800" b="0" i="0" cap="none" baseline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>
              <a:lnSpc>
                <a:spcPts val="1760"/>
              </a:lnSpc>
              <a:defRPr sz="1800" b="0" i="0" cap="none" baseline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>
              <a:lnSpc>
                <a:spcPts val="1760"/>
              </a:lnSpc>
              <a:defRPr sz="1800" b="0" i="0" cap="none" baseline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>
              <a:lnSpc>
                <a:spcPts val="1760"/>
              </a:lnSpc>
              <a:defRPr sz="1800" b="0" i="0" cap="none" baseline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>
              <a:lnSpc>
                <a:spcPts val="1760"/>
              </a:lnSpc>
              <a:defRPr sz="1800" b="0" i="0" cap="none" baseline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81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294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106" y="2929089"/>
            <a:ext cx="8229600" cy="482731"/>
          </a:xfrm>
        </p:spPr>
        <p:txBody>
          <a:bodyPr>
            <a:noAutofit/>
          </a:bodyPr>
          <a:lstStyle>
            <a:lvl1pPr>
              <a:lnSpc>
                <a:spcPts val="258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712788" y="3392488"/>
            <a:ext cx="8139112" cy="3146425"/>
          </a:xfrm>
        </p:spPr>
        <p:txBody>
          <a:bodyPr anchor="t" anchorCtr="0">
            <a:noAutofit/>
          </a:bodyPr>
          <a:lstStyle>
            <a:lvl1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3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04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078" y="2929089"/>
            <a:ext cx="7003628" cy="482731"/>
          </a:xfrm>
        </p:spPr>
        <p:txBody>
          <a:bodyPr>
            <a:noAutofit/>
          </a:bodyPr>
          <a:lstStyle>
            <a:lvl1pPr>
              <a:lnSpc>
                <a:spcPts val="258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939078" y="3392488"/>
            <a:ext cx="6912822" cy="3146425"/>
          </a:xfrm>
        </p:spPr>
        <p:txBody>
          <a:bodyPr anchor="t" anchorCtr="0">
            <a:noAutofit/>
          </a:bodyPr>
          <a:lstStyle>
            <a:lvl1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>
              <a:lnSpc>
                <a:spcPts val="1760"/>
              </a:lnSpc>
              <a:defRPr sz="1800" b="0" i="1" cap="none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98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8"/>
            <a:ext cx="9127097" cy="6845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17" y="5562634"/>
            <a:ext cx="2056567" cy="7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xStyles>
    <p:titleStyle>
      <a:lvl1pPr algn="ctr" defTabSz="457200" rtl="0" eaLnBrk="1" latinLnBrk="0" hangingPunct="1">
        <a:lnSpc>
          <a:spcPts val="4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ITC Franklin Gothic Heavy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kern="1200" cap="all">
          <a:solidFill>
            <a:schemeClr val="tx1"/>
          </a:solidFill>
          <a:latin typeface="ITC Franklin Gothic Demi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 paths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6"/>
            <a:ext cx="9144000" cy="2532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97" y="272165"/>
            <a:ext cx="1403525" cy="5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2" r:id="rId2"/>
    <p:sldLayoutId id="2147483715" r:id="rId3"/>
    <p:sldLayoutId id="2147483716" r:id="rId4"/>
  </p:sldLayoutIdLst>
  <p:txStyles>
    <p:titleStyle>
      <a:lvl1pPr algn="l" defTabSz="457200" rtl="0" eaLnBrk="1" latinLnBrk="0" hangingPunct="1">
        <a:lnSpc>
          <a:spcPts val="4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ITC Franklin Gothic Heavy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kern="1200" cap="all">
          <a:solidFill>
            <a:schemeClr val="tx1"/>
          </a:solidFill>
          <a:latin typeface="ITC Franklin Gothic Demi"/>
          <a:ea typeface="+mn-ea"/>
          <a:cs typeface="+mn-cs"/>
        </a:defRPr>
      </a:lvl1pPr>
      <a:lvl2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106" y="2843796"/>
            <a:ext cx="8229600" cy="4827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Top path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6"/>
            <a:ext cx="9144000" cy="25328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3106" y="17007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338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457200" rtl="0" eaLnBrk="1" latinLnBrk="0" hangingPunct="1">
        <a:lnSpc>
          <a:spcPts val="4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Franklin Gothic Heavy" charset="0"/>
          <a:ea typeface="Franklin Gothic Heavy" charset="0"/>
          <a:cs typeface="Franklin Gothic Heavy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1" i="0" kern="1200" cap="none" baseline="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1pPr>
      <a:lvl2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9078" y="2843796"/>
            <a:ext cx="7003628" cy="4827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9078" y="1700796"/>
            <a:ext cx="70036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EFT path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345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0" y="419587"/>
            <a:ext cx="1403525" cy="5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4" r:id="rId2"/>
  </p:sldLayoutIdLst>
  <p:txStyles>
    <p:titleStyle>
      <a:lvl1pPr algn="l" defTabSz="457200" rtl="0" eaLnBrk="1" latinLnBrk="0" hangingPunct="1">
        <a:lnSpc>
          <a:spcPts val="4000"/>
        </a:lnSpc>
        <a:spcBef>
          <a:spcPct val="0"/>
        </a:spcBef>
        <a:buNone/>
        <a:defRPr sz="3800" b="0" i="0" kern="1200" cap="none" baseline="0">
          <a:solidFill>
            <a:schemeClr val="tx1"/>
          </a:solidFill>
          <a:latin typeface="Franklin Gothic Heavy" charset="0"/>
          <a:ea typeface="Franklin Gothic Heavy" charset="0"/>
          <a:cs typeface="Franklin Gothic Heavy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1" i="0" kern="1200" cap="none" baseline="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1pPr>
      <a:lvl2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9078" y="2843796"/>
            <a:ext cx="7003628" cy="4827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9078" y="1700796"/>
            <a:ext cx="70036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LEFT NO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50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3" r:id="rId2"/>
  </p:sldLayoutIdLst>
  <p:txStyles>
    <p:titleStyle>
      <a:lvl1pPr algn="l" defTabSz="457200" rtl="0" eaLnBrk="1" latinLnBrk="0" hangingPunct="1">
        <a:lnSpc>
          <a:spcPts val="4000"/>
        </a:lnSpc>
        <a:spcBef>
          <a:spcPct val="0"/>
        </a:spcBef>
        <a:buNone/>
        <a:defRPr sz="3800" b="0" i="0" kern="1200" cap="none" baseline="0">
          <a:solidFill>
            <a:schemeClr val="tx1"/>
          </a:solidFill>
          <a:latin typeface="Franklin Gothic Heavy" charset="0"/>
          <a:ea typeface="Franklin Gothic Heavy" charset="0"/>
          <a:cs typeface="Franklin Gothic Heavy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 cap="none" baseline="0">
          <a:solidFill>
            <a:schemeClr val="tx1"/>
          </a:solidFill>
          <a:latin typeface="Franklin Gothic Demi" charset="0"/>
          <a:ea typeface="Franklin Gothic Demi" charset="0"/>
          <a:cs typeface="Franklin Gothic Demi" charset="0"/>
        </a:defRPr>
      </a:lvl1pPr>
      <a:lvl2pPr marL="0" indent="0" algn="l" defTabSz="457200" rtl="0" eaLnBrk="1" latinLnBrk="0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ITC Franklin Gothic 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idre.ucla.edu/r/dae/multinomial-logistic-regress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1C5F-F54E-AE4E-A7F1-BB3A3DE501B4}"/>
              </a:ext>
            </a:extLst>
          </p:cNvPr>
          <p:cNvSpPr txBox="1">
            <a:spLocks/>
          </p:cNvSpPr>
          <p:nvPr/>
        </p:nvSpPr>
        <p:spPr>
          <a:xfrm>
            <a:off x="0" y="2106145"/>
            <a:ext cx="9127098" cy="13255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/>
              <a:t>Regression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BE942-21C8-E948-9B74-F5A19147D751}"/>
              </a:ext>
            </a:extLst>
          </p:cNvPr>
          <p:cNvSpPr txBox="1">
            <a:spLocks/>
          </p:cNvSpPr>
          <p:nvPr/>
        </p:nvSpPr>
        <p:spPr>
          <a:xfrm>
            <a:off x="16902" y="2832283"/>
            <a:ext cx="9127098" cy="5994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Data services @ HSL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AC1EA-5884-EE4F-9906-CC6061871FDD}"/>
              </a:ext>
            </a:extLst>
          </p:cNvPr>
          <p:cNvSpPr txBox="1">
            <a:spLocks/>
          </p:cNvSpPr>
          <p:nvPr/>
        </p:nvSpPr>
        <p:spPr>
          <a:xfrm>
            <a:off x="0" y="6242987"/>
            <a:ext cx="9143999" cy="5848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Marieke@virginia.edu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626529-5757-154A-BD9A-BB84E08ACE59}"/>
              </a:ext>
            </a:extLst>
          </p:cNvPr>
          <p:cNvSpPr txBox="1">
            <a:spLocks/>
          </p:cNvSpPr>
          <p:nvPr/>
        </p:nvSpPr>
        <p:spPr>
          <a:xfrm>
            <a:off x="16902" y="5812722"/>
            <a:ext cx="9127098" cy="5994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Marieke k jones, </a:t>
            </a:r>
            <a:r>
              <a:rPr lang="en-US" dirty="0" err="1">
                <a:solidFill>
                  <a:schemeClr val="bg1"/>
                </a:solidFill>
              </a:rPr>
              <a:t>phd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Multiple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CDC32B5-8CDC-5347-BA9A-97FC658368E4}"/>
              </a:ext>
            </a:extLst>
          </p:cNvPr>
          <p:cNvSpPr txBox="1">
            <a:spLocks/>
          </p:cNvSpPr>
          <p:nvPr/>
        </p:nvSpPr>
        <p:spPr>
          <a:xfrm>
            <a:off x="392777" y="3182587"/>
            <a:ext cx="8459124" cy="30155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Rarely can biological phenomena be explained by one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Simple extension of linear model with 1 predictor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Can add continuous and / or categorical predictors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** Interpretation of coefficient is “average effect on Y of a one unit increase in </a:t>
            </a:r>
            <a:r>
              <a:rPr lang="en-US" sz="2800" cap="none" dirty="0" err="1">
                <a:solidFill>
                  <a:schemeClr val="bg1"/>
                </a:solidFill>
              </a:rPr>
              <a:t>Xj</a:t>
            </a:r>
            <a:r>
              <a:rPr lang="en-US" sz="2800" cap="none" dirty="0">
                <a:solidFill>
                  <a:schemeClr val="bg1"/>
                </a:solidFill>
              </a:rPr>
              <a:t>, holding all other predictors constant”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D8D32-3C3D-7948-B047-8AEDC097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"/>
          <a:stretch/>
        </p:blipFill>
        <p:spPr>
          <a:xfrm>
            <a:off x="1402808" y="2190585"/>
            <a:ext cx="6759072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1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Multiple regression Tips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CDC32B5-8CDC-5347-BA9A-97FC658368E4}"/>
              </a:ext>
            </a:extLst>
          </p:cNvPr>
          <p:cNvSpPr txBox="1">
            <a:spLocks/>
          </p:cNvSpPr>
          <p:nvPr/>
        </p:nvSpPr>
        <p:spPr>
          <a:xfrm>
            <a:off x="392777" y="2173184"/>
            <a:ext cx="8459124" cy="4024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Use biological knowledge to inform which predictors are included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Do not add predictors that correlate too highly with other predictors (~+/- .8)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The addition of new predictors will change the model fit and coefficients of other predictors</a:t>
            </a:r>
          </a:p>
        </p:txBody>
      </p:sp>
    </p:spTree>
    <p:extLst>
      <p:ext uri="{BB962C8B-B14F-4D97-AF65-F5344CB8AC3E}">
        <p14:creationId xmlns:p14="http://schemas.microsoft.com/office/powerpoint/2010/main" val="68685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033153"/>
            <a:ext cx="8300582" cy="149414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ranklin Gothic Demi" panose="020B0703020102020204" pitchFamily="34" charset="0"/>
              </a:rPr>
              <a:t>Logistic and multinomial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C534D53-DEFF-3C45-9092-45ABBC53B14C}"/>
              </a:ext>
            </a:extLst>
          </p:cNvPr>
          <p:cNvSpPr txBox="1">
            <a:spLocks/>
          </p:cNvSpPr>
          <p:nvPr/>
        </p:nvSpPr>
        <p:spPr>
          <a:xfrm>
            <a:off x="404653" y="2433255"/>
            <a:ext cx="8098079" cy="358753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Book" panose="020B0503020102020204" pitchFamily="34" charset="0"/>
              </a:rPr>
              <a:t>Outcome variable is binary </a:t>
            </a:r>
            <a:r>
              <a:rPr lang="en-US" sz="3200" dirty="0">
                <a:latin typeface="Franklin Gothic Book" panose="020B0503020102020204" pitchFamily="34" charset="0"/>
                <a:sym typeface="Wingdings" pitchFamily="2" charset="2"/>
              </a:rPr>
              <a:t> logistic regression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dirty="0">
                <a:latin typeface="Franklin Gothic Book" panose="020B0503020102020204" pitchFamily="34" charset="0"/>
              </a:rPr>
              <a:t>e.g. model whether someone is insured based on several other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dirty="0">
                <a:latin typeface="Franklin Gothic Book" panose="020B0503020102020204" pitchFamily="34" charset="0"/>
              </a:rPr>
              <a:t>Model </a:t>
            </a:r>
            <a:r>
              <a:rPr lang="en-US" sz="2600" b="1" u="sng" dirty="0">
                <a:latin typeface="Franklin Gothic Book" panose="020B0503020102020204" pitchFamily="34" charset="0"/>
              </a:rPr>
              <a:t>log odds</a:t>
            </a:r>
            <a:r>
              <a:rPr lang="en-US" sz="2600" b="1" dirty="0">
                <a:latin typeface="Franklin Gothic Book" panose="020B0503020102020204" pitchFamily="34" charset="0"/>
              </a:rPr>
              <a:t> </a:t>
            </a:r>
            <a:r>
              <a:rPr lang="en-US" sz="2600" dirty="0">
                <a:latin typeface="Franklin Gothic Book" panose="020B0503020102020204" pitchFamily="34" charset="0"/>
              </a:rPr>
              <a:t>of being insured</a:t>
            </a:r>
          </a:p>
          <a:p>
            <a:pPr marL="274320" lvl="1"/>
            <a:endParaRPr lang="en-US" sz="3200" dirty="0">
              <a:latin typeface="Franklin Gothic Book" panose="020B0503020102020204" pitchFamily="34" charset="0"/>
              <a:sym typeface="Wingdings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latin typeface="Franklin Gothic Book" panose="020B0503020102020204" pitchFamily="34" charset="0"/>
                <a:sym typeface="Wingdings" pitchFamily="2" charset="2"/>
              </a:rPr>
              <a:t>Outcome variable is categorical (3+)  multinomial regression</a:t>
            </a:r>
            <a:endParaRPr lang="en-US" sz="3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8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Logistic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707581-007B-1141-A726-E2777D5E9C96}"/>
                  </a:ext>
                </a:extLst>
              </p:cNvPr>
              <p:cNvSpPr txBox="1"/>
              <p:nvPr/>
            </p:nvSpPr>
            <p:spPr>
              <a:xfrm>
                <a:off x="712788" y="2024130"/>
                <a:ext cx="8139112" cy="4360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i="1" dirty="0">
                    <a:solidFill>
                      <a:schemeClr val="bg1"/>
                    </a:solidFill>
                  </a:rPr>
                  <a:t>p</a:t>
                </a:r>
                <a:r>
                  <a:rPr lang="en-US" sz="2400" dirty="0">
                    <a:solidFill>
                      <a:schemeClr val="bg1"/>
                    </a:solidFill>
                  </a:rPr>
                  <a:t> is the probability of being insured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odds of being insured </a:t>
                </a: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bg1"/>
                    </a:solidFill>
                  </a:rPr>
                  <a:t>The generalized linear model is therefore:</a:t>
                </a:r>
              </a:p>
              <a:p>
                <a:pPr marL="274320" lvl="1" indent="0">
                  <a:buNone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274320" lvl="1" indent="0">
                  <a:buNone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increase in the </a:t>
                </a:r>
                <a:r>
                  <a:rPr lang="en-US" sz="2400" u="sng" dirty="0">
                    <a:solidFill>
                      <a:schemeClr val="bg1"/>
                    </a:solidFill>
                  </a:rPr>
                  <a:t>log odds </a:t>
                </a:r>
                <a:r>
                  <a:rPr lang="en-US" sz="2400" dirty="0">
                    <a:solidFill>
                      <a:schemeClr val="bg1"/>
                    </a:solidFill>
                  </a:rPr>
                  <a:t>of outcome for every unit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ts val="4460"/>
                  </a:lnSpc>
                </a:pPr>
                <a:endParaRPr lang="en-US" sz="2400" dirty="0">
                  <a:solidFill>
                    <a:schemeClr val="bg1"/>
                  </a:solidFill>
                  <a:latin typeface="Franklin Gothic Book" panose="020B0503020102020204" pitchFamily="34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707581-007B-1141-A726-E2777D5E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8" y="2024130"/>
                <a:ext cx="8139112" cy="4360168"/>
              </a:xfrm>
              <a:prstGeom prst="rect">
                <a:avLst/>
              </a:prstGeom>
              <a:blipFill>
                <a:blip r:embed="rId2"/>
                <a:stretch>
                  <a:fillRect l="-1090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04029B7-ED68-C24B-8E4C-942CD7E53720}"/>
              </a:ext>
            </a:extLst>
          </p:cNvPr>
          <p:cNvSpPr/>
          <p:nvPr/>
        </p:nvSpPr>
        <p:spPr>
          <a:xfrm>
            <a:off x="5684357" y="2024130"/>
            <a:ext cx="3303275" cy="1195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7F7B7A-B83A-1B47-A9AE-47BCB87341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"/>
          <a:stretch/>
        </p:blipFill>
        <p:spPr>
          <a:xfrm>
            <a:off x="6364068" y="2358610"/>
            <a:ext cx="2487832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433EB-818B-C243-99EF-EDD7E5B06461}"/>
              </a:ext>
            </a:extLst>
          </p:cNvPr>
          <p:cNvSpPr txBox="1"/>
          <p:nvPr/>
        </p:nvSpPr>
        <p:spPr>
          <a:xfrm>
            <a:off x="6025413" y="2705465"/>
            <a:ext cx="67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Georgia" panose="02040502050405020303" pitchFamily="18" charset="0"/>
              </a:rPr>
              <a:t>p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51135-D68B-B044-8ACF-77CE3AF9F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66" y="3859625"/>
            <a:ext cx="3293166" cy="10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Logistic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720F5-8DFF-7A48-BAFA-AC44D206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6" y="5549647"/>
            <a:ext cx="8302973" cy="8715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33361-1AC5-984B-9390-B7E32447D43A}"/>
              </a:ext>
            </a:extLst>
          </p:cNvPr>
          <p:cNvSpPr txBox="1">
            <a:spLocks/>
          </p:cNvSpPr>
          <p:nvPr/>
        </p:nvSpPr>
        <p:spPr>
          <a:xfrm>
            <a:off x="712788" y="2141121"/>
            <a:ext cx="7825570" cy="3131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</a:rPr>
              <a:t>Logistic regression is a type of </a:t>
            </a:r>
            <a:r>
              <a:rPr lang="en-US" i="1" cap="none" dirty="0">
                <a:solidFill>
                  <a:schemeClr val="bg1"/>
                </a:solidFill>
              </a:rPr>
              <a:t>generalized linear model </a:t>
            </a:r>
            <a:r>
              <a:rPr lang="en-US" cap="none" dirty="0">
                <a:solidFill>
                  <a:schemeClr val="bg1"/>
                </a:solidFill>
              </a:rPr>
              <a:t>(GLM)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</a:rPr>
              <a:t>using </a:t>
            </a:r>
            <a:r>
              <a:rPr lang="en-US" cap="none" dirty="0" err="1">
                <a:solidFill>
                  <a:schemeClr val="bg1"/>
                </a:solidFill>
              </a:rPr>
              <a:t>glm</a:t>
            </a:r>
            <a:r>
              <a:rPr lang="en-US" cap="none" dirty="0">
                <a:solidFill>
                  <a:schemeClr val="bg1"/>
                </a:solidFill>
              </a:rPr>
              <a:t>() function in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 err="1">
                <a:solidFill>
                  <a:schemeClr val="bg1"/>
                </a:solidFill>
              </a:rPr>
              <a:t>glm</a:t>
            </a:r>
            <a:r>
              <a:rPr lang="en-US" cap="none" dirty="0">
                <a:solidFill>
                  <a:schemeClr val="bg1"/>
                </a:solidFill>
              </a:rPr>
              <a:t>() works like </a:t>
            </a:r>
            <a:r>
              <a:rPr lang="en-US" cap="none" dirty="0" err="1">
                <a:solidFill>
                  <a:schemeClr val="bg1"/>
                </a:solidFill>
              </a:rPr>
              <a:t>lm</a:t>
            </a:r>
            <a:r>
              <a:rPr lang="en-US" cap="none" dirty="0">
                <a:solidFill>
                  <a:schemeClr val="bg1"/>
                </a:solidFill>
              </a:rPr>
              <a:t>() except we specify which distribution to use with the family argument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</a:rPr>
              <a:t>	Logistic regression uses family=binomial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2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Multinomial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D124A-EFB0-7F40-8625-2D47B9802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60" y="1955800"/>
            <a:ext cx="6177825" cy="134300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F8B3BF2-A3FE-C141-9309-8487AEAD8FD6}"/>
              </a:ext>
            </a:extLst>
          </p:cNvPr>
          <p:cNvSpPr txBox="1">
            <a:spLocks/>
          </p:cNvSpPr>
          <p:nvPr/>
        </p:nvSpPr>
        <p:spPr>
          <a:xfrm>
            <a:off x="274024" y="3276943"/>
            <a:ext cx="8276210" cy="36259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Extension of logistic regression where each class (</a:t>
            </a:r>
            <a:r>
              <a:rPr lang="en-US" sz="2400" i="1" dirty="0">
                <a:latin typeface="Georgia" panose="02040502050405020303" pitchFamily="18" charset="0"/>
                <a:cs typeface="Damascus" pitchFamily="2" charset="-78"/>
              </a:rPr>
              <a:t>k</a:t>
            </a:r>
            <a:r>
              <a:rPr lang="en-US" sz="2400" dirty="0"/>
              <a:t>) is modeled by its own linear function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multinom</a:t>
            </a:r>
            <a:r>
              <a:rPr lang="en-US" sz="2400" dirty="0"/>
              <a:t>() function in </a:t>
            </a:r>
            <a:r>
              <a:rPr lang="en-US" sz="2400" dirty="0" err="1"/>
              <a:t>nnet</a:t>
            </a:r>
            <a:r>
              <a:rPr lang="en-US" sz="2400" dirty="0"/>
              <a:t> package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Tutorial at </a:t>
            </a:r>
            <a:r>
              <a:rPr lang="en-US" sz="2400" dirty="0">
                <a:hlinkClick r:id="rId3"/>
              </a:rPr>
              <a:t>https://stats.idre.ucla.edu/r/dae/multinomial-logistic-regression/</a:t>
            </a:r>
            <a:r>
              <a:rPr lang="en-US" sz="2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61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Mixed effects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42AC17-73D2-3F48-AEE0-0F19B037022D}"/>
              </a:ext>
            </a:extLst>
          </p:cNvPr>
          <p:cNvSpPr txBox="1">
            <a:spLocks/>
          </p:cNvSpPr>
          <p:nvPr/>
        </p:nvSpPr>
        <p:spPr>
          <a:xfrm>
            <a:off x="712788" y="2102735"/>
            <a:ext cx="7829328" cy="440223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cap="none" dirty="0">
                <a:solidFill>
                  <a:schemeClr val="bg1"/>
                </a:solidFill>
              </a:rPr>
              <a:t>Linear model with both fixed effects and random effects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cap="none" dirty="0">
                <a:solidFill>
                  <a:schemeClr val="bg1"/>
                </a:solidFill>
              </a:rPr>
              <a:t>LME (</a:t>
            </a:r>
            <a:r>
              <a:rPr lang="en-US" sz="2200" b="1" cap="none" dirty="0">
                <a:solidFill>
                  <a:schemeClr val="bg1"/>
                </a:solidFill>
              </a:rPr>
              <a:t>L</a:t>
            </a:r>
            <a:r>
              <a:rPr lang="en-US" sz="2200" cap="none" dirty="0">
                <a:solidFill>
                  <a:schemeClr val="bg1"/>
                </a:solidFill>
              </a:rPr>
              <a:t>inear </a:t>
            </a:r>
            <a:r>
              <a:rPr lang="en-US" sz="2200" b="1" cap="none" dirty="0">
                <a:solidFill>
                  <a:schemeClr val="bg1"/>
                </a:solidFill>
              </a:rPr>
              <a:t>M</a:t>
            </a:r>
            <a:r>
              <a:rPr lang="en-US" sz="2200" cap="none" dirty="0">
                <a:solidFill>
                  <a:schemeClr val="bg1"/>
                </a:solidFill>
              </a:rPr>
              <a:t>ixed </a:t>
            </a:r>
            <a:r>
              <a:rPr lang="en-US" sz="2200" b="1" cap="none" dirty="0">
                <a:solidFill>
                  <a:schemeClr val="bg1"/>
                </a:solidFill>
              </a:rPr>
              <a:t>E</a:t>
            </a:r>
            <a:r>
              <a:rPr lang="en-US" sz="2200" cap="none" dirty="0">
                <a:solidFill>
                  <a:schemeClr val="bg1"/>
                </a:solidFill>
              </a:rPr>
              <a:t>ffects) models are suitable for clustered, longitudinal, or repeated measures data where data are grouped by </a:t>
            </a:r>
            <a:r>
              <a:rPr lang="en-US" sz="2200" i="1" cap="none" dirty="0">
                <a:solidFill>
                  <a:schemeClr val="bg1"/>
                </a:solidFill>
              </a:rPr>
              <a:t>random levels </a:t>
            </a:r>
            <a:r>
              <a:rPr lang="en-US" sz="2200" cap="none" dirty="0">
                <a:solidFill>
                  <a:schemeClr val="bg1"/>
                </a:solidFill>
              </a:rPr>
              <a:t>and response variable is continuous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i="1" cap="none" dirty="0">
                <a:solidFill>
                  <a:schemeClr val="bg1"/>
                </a:solidFill>
              </a:rPr>
              <a:t>Random levels </a:t>
            </a:r>
            <a:r>
              <a:rPr lang="en-US" sz="2200" cap="none" dirty="0">
                <a:solidFill>
                  <a:schemeClr val="bg1"/>
                </a:solidFill>
              </a:rPr>
              <a:t>means that there are observations that belong to single subject or group that can be thought of as randomly selected from the population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cap="none" dirty="0">
                <a:solidFill>
                  <a:schemeClr val="bg1"/>
                </a:solidFill>
              </a:rPr>
              <a:t>Fixed effects have estimates of their effect on Y (slope / coefficient)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cap="none" dirty="0">
                <a:solidFill>
                  <a:schemeClr val="bg1"/>
                </a:solidFill>
              </a:rPr>
              <a:t>Random effects have estimates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139527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Mixed effects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69F340-8B1C-F64B-8697-B84A0A650305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7864053" cy="4572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Example: Treatment applied to subjects and outcome measured every 2 weeks for 2 months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Treatment is a </a:t>
            </a:r>
            <a:r>
              <a:rPr lang="en-US" b="1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fixed effect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. Other fixed effects could be age, sex, cell type, time. If we were to repeat this experiment, we would use these variables again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These data are grouped by subject. The subjects we choose are a random sample from the population, so there are </a:t>
            </a:r>
            <a:r>
              <a:rPr lang="en-US" b="1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random effects 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associated with subjects. If we repeated the experiment, we would not use these subjects again 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In R: </a:t>
            </a:r>
            <a:r>
              <a:rPr lang="en-US" cap="none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lmer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() function in lme4 package and </a:t>
            </a:r>
            <a:r>
              <a:rPr lang="en-US" cap="none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lmerTest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package</a:t>
            </a:r>
          </a:p>
          <a:p>
            <a:pPr marL="342900" indent="-342900">
              <a:spcBef>
                <a:spcPts val="10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May need </a:t>
            </a:r>
            <a:r>
              <a:rPr lang="en-US" cap="none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glht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() function in </a:t>
            </a:r>
            <a:r>
              <a:rPr lang="en-US" cap="none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multcomp</a:t>
            </a:r>
            <a:r>
              <a:rPr lang="en-US" cap="none" dirty="0">
                <a:solidFill>
                  <a:schemeClr val="bg1"/>
                </a:solidFill>
                <a:latin typeface="Franklin Gothic Book" panose="020B0503020102020204" pitchFamily="34" charset="0"/>
              </a:rPr>
              <a:t> package for multiple comparisons</a:t>
            </a:r>
          </a:p>
        </p:txBody>
      </p:sp>
    </p:spTree>
    <p:extLst>
      <p:ext uri="{BB962C8B-B14F-4D97-AF65-F5344CB8AC3E}">
        <p14:creationId xmlns:p14="http://schemas.microsoft.com/office/powerpoint/2010/main" val="386780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21F-3B0F-C147-9ABF-8EECD226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00" y="1122745"/>
            <a:ext cx="8036882" cy="1325563"/>
          </a:xfrm>
        </p:spPr>
        <p:txBody>
          <a:bodyPr/>
          <a:lstStyle/>
          <a:p>
            <a:r>
              <a:rPr lang="en-US" b="1" dirty="0"/>
              <a:t>Need for mixed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7CDA1-09FC-9B4B-ADDC-C4BE79D3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00" y="1785526"/>
            <a:ext cx="6901812" cy="49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C21F-3B0F-C147-9ABF-8EECD226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00" y="1122745"/>
            <a:ext cx="8036882" cy="1325563"/>
          </a:xfrm>
        </p:spPr>
        <p:txBody>
          <a:bodyPr/>
          <a:lstStyle/>
          <a:p>
            <a:r>
              <a:rPr lang="en-US" b="1" dirty="0"/>
              <a:t>Need for mixed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F3779-6CD8-2E4D-B40D-08E8FC55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9" y="1587362"/>
            <a:ext cx="7198695" cy="52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Outline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C79F-6120-9E4F-926C-671CACE4E667}"/>
              </a:ext>
            </a:extLst>
          </p:cNvPr>
          <p:cNvSpPr txBox="1"/>
          <p:nvPr/>
        </p:nvSpPr>
        <p:spPr>
          <a:xfrm>
            <a:off x="712788" y="2024130"/>
            <a:ext cx="7224712" cy="35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Linear models and Multiple regression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Measures of model fit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Logistic (and Multinomial regression)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Mixed effects models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Variable selection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38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A174E-D3F4-414C-A804-6B80A3AD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01" y="1632796"/>
            <a:ext cx="6213842" cy="4480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FDACD-25E2-AF4A-96F6-15FC91051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0" t="49565" r="23276" b="2194"/>
          <a:stretch/>
        </p:blipFill>
        <p:spPr>
          <a:xfrm>
            <a:off x="1402299" y="6236073"/>
            <a:ext cx="6565728" cy="4986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181045-A198-184B-9C30-76EFDD3B7E34}"/>
              </a:ext>
            </a:extLst>
          </p:cNvPr>
          <p:cNvSpPr txBox="1">
            <a:spLocks/>
          </p:cNvSpPr>
          <p:nvPr/>
        </p:nvSpPr>
        <p:spPr>
          <a:xfrm>
            <a:off x="840900" y="1122745"/>
            <a:ext cx="8036882" cy="1325563"/>
          </a:xfr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b="1"/>
              <a:t>Same slope, different intercept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528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C694BF-1A33-F548-B23C-B3270AD7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56" y="6112646"/>
            <a:ext cx="6846794" cy="560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9AEB6-C0BC-9B44-8555-245F39F5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1" y="1694375"/>
            <a:ext cx="6161804" cy="441827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5555A01-636B-FA43-BD1C-EAE7CF01CA28}"/>
              </a:ext>
            </a:extLst>
          </p:cNvPr>
          <p:cNvSpPr txBox="1">
            <a:spLocks/>
          </p:cNvSpPr>
          <p:nvPr/>
        </p:nvSpPr>
        <p:spPr>
          <a:xfrm>
            <a:off x="840900" y="1122745"/>
            <a:ext cx="8036882" cy="1325563"/>
          </a:xfr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b="1" dirty="0"/>
              <a:t>Different slope, different intercept</a:t>
            </a:r>
          </a:p>
        </p:txBody>
      </p:sp>
    </p:spTree>
    <p:extLst>
      <p:ext uri="{BB962C8B-B14F-4D97-AF65-F5344CB8AC3E}">
        <p14:creationId xmlns:p14="http://schemas.microsoft.com/office/powerpoint/2010/main" val="382412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Linear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B249632-5B4F-F54D-BD0A-4BF9B17BFA5F}"/>
              </a:ext>
            </a:extLst>
          </p:cNvPr>
          <p:cNvSpPr txBox="1">
            <a:spLocks/>
          </p:cNvSpPr>
          <p:nvPr/>
        </p:nvSpPr>
        <p:spPr>
          <a:xfrm>
            <a:off x="404950" y="2116182"/>
            <a:ext cx="8321040" cy="453500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cap="none" dirty="0">
                <a:solidFill>
                  <a:schemeClr val="bg1"/>
                </a:solidFill>
              </a:rPr>
              <a:t>Simple linear regression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With a Categorical Variable (ANOVA)</a:t>
            </a:r>
          </a:p>
          <a:p>
            <a:pPr lvl="2"/>
            <a:r>
              <a:rPr lang="en-US" sz="2800" dirty="0"/>
              <a:t>Covered last class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With a Continuous Variable (review)</a:t>
            </a:r>
            <a:endParaRPr lang="en-US" sz="3200" dirty="0"/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cap="none" dirty="0">
                <a:solidFill>
                  <a:schemeClr val="bg1"/>
                </a:solidFill>
              </a:rPr>
              <a:t>Multiple regression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Can seamlessly combine categorical and continuous predictors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0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Linear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B633A2C-C826-3442-B020-8D434B19AA4C}"/>
              </a:ext>
            </a:extLst>
          </p:cNvPr>
          <p:cNvSpPr txBox="1">
            <a:spLocks/>
          </p:cNvSpPr>
          <p:nvPr/>
        </p:nvSpPr>
        <p:spPr>
          <a:xfrm>
            <a:off x="574964" y="2338086"/>
            <a:ext cx="8222673" cy="432893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Single predictor X</a:t>
            </a:r>
          </a:p>
          <a:p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Multiple predictors X</a:t>
            </a:r>
            <a:r>
              <a:rPr lang="en-US" baseline="-25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and X</a:t>
            </a:r>
            <a:r>
              <a:rPr lang="en-US" baseline="-25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</a:p>
          <a:p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Y = response variable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X = predictor</a:t>
            </a:r>
          </a:p>
          <a:p>
            <a:r>
              <a:rPr lang="en-US" sz="3200" cap="none" dirty="0">
                <a:solidFill>
                  <a:schemeClr val="bg1"/>
                </a:solidFill>
                <a:cs typeface="Arial" panose="020B0604020202020204" pitchFamily="34" charset="0"/>
              </a:rPr>
              <a:t>β</a:t>
            </a:r>
            <a:r>
              <a:rPr lang="en-US" sz="3200" cap="none" baseline="-25000" dirty="0">
                <a:solidFill>
                  <a:schemeClr val="bg1"/>
                </a:solidFill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= y-intercept</a:t>
            </a:r>
          </a:p>
          <a:p>
            <a:r>
              <a:rPr lang="en-US" sz="3200" cap="none" dirty="0">
                <a:solidFill>
                  <a:schemeClr val="bg1"/>
                </a:solidFill>
                <a:cs typeface="Arial" panose="020B0604020202020204" pitchFamily="34" charset="0"/>
              </a:rPr>
              <a:t>β</a:t>
            </a:r>
            <a:r>
              <a:rPr lang="en-US" sz="3200" cap="none" baseline="-25000" dirty="0">
                <a:solidFill>
                  <a:schemeClr val="bg1"/>
                </a:solidFill>
                <a:cs typeface="Arial" panose="020B0604020202020204" pitchFamily="34" charset="0"/>
              </a:rPr>
              <a:t>1,2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= slope. </a:t>
            </a:r>
            <a:r>
              <a:rPr lang="en-US" cap="none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What effect does one unit change in X do to Y?</a:t>
            </a:r>
          </a:p>
          <a:p>
            <a:r>
              <a:rPr lang="en-US" sz="3200" cap="none" dirty="0">
                <a:solidFill>
                  <a:schemeClr val="bg1"/>
                </a:solidFill>
                <a:cs typeface="Arial" panose="020B0604020202020204" pitchFamily="34" charset="0"/>
              </a:rPr>
              <a:t>ϵ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= residual error</a:t>
            </a:r>
          </a:p>
          <a:p>
            <a:r>
              <a:rPr lang="en-US" cap="none" baseline="-25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US" cap="none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cap="none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Given X, slope, and y-intercept, model cannot perfectly predict Y. These are assumed to be normally distributed with a mean of 0 and a standard deviation </a:t>
            </a:r>
            <a:r>
              <a:rPr lang="en-US" cap="none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σ</a:t>
            </a:r>
            <a:r>
              <a:rPr lang="en-US" cap="none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ED3F3-8E4E-454A-BABE-9B513323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44" y="2191123"/>
            <a:ext cx="2655794" cy="672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2F760-B656-9341-808A-2956C367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3086193"/>
            <a:ext cx="3739964" cy="6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dirty="0">
                <a:latin typeface="Franklin Gothic Demi" panose="020B0703020102020204" pitchFamily="34" charset="0"/>
              </a:rPr>
              <a:t>Linear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6C0B6-46F7-7F4D-A4AA-C5A64A59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83" y="1955800"/>
            <a:ext cx="8128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ED3F3-8E4E-454A-BABE-9B513323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89" y="1955800"/>
            <a:ext cx="2655794" cy="67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ranklin Gothic Demi" panose="020B0703020102020204" pitchFamily="34" charset="0"/>
              </a:rPr>
              <a:t>Assumptions of linear regression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C79F-6120-9E4F-926C-671CACE4E667}"/>
              </a:ext>
            </a:extLst>
          </p:cNvPr>
          <p:cNvSpPr txBox="1"/>
          <p:nvPr/>
        </p:nvSpPr>
        <p:spPr>
          <a:xfrm>
            <a:off x="712788" y="2024130"/>
            <a:ext cx="8139112" cy="3493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Random Sampling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Residuals are independent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Residuals are normally distributed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X and Y have linear relationship</a:t>
            </a:r>
          </a:p>
          <a:p>
            <a:pPr marL="457200" indent="-457200">
              <a:lnSpc>
                <a:spcPts val="44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Residuals show constant variance across levels of X</a:t>
            </a:r>
          </a:p>
        </p:txBody>
      </p:sp>
    </p:spTree>
    <p:extLst>
      <p:ext uri="{BB962C8B-B14F-4D97-AF65-F5344CB8AC3E}">
        <p14:creationId xmlns:p14="http://schemas.microsoft.com/office/powerpoint/2010/main" val="267483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ranklin Gothic Demi" panose="020B0703020102020204" pitchFamily="34" charset="0"/>
              </a:rPr>
              <a:t>Measures of model fit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C79F-6120-9E4F-926C-671CACE4E667}"/>
              </a:ext>
            </a:extLst>
          </p:cNvPr>
          <p:cNvSpPr txBox="1"/>
          <p:nvPr/>
        </p:nvSpPr>
        <p:spPr>
          <a:xfrm>
            <a:off x="712788" y="2244049"/>
            <a:ext cx="8139112" cy="389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</a:t>
            </a:r>
            <a:r>
              <a:rPr lang="en-US" sz="2800" baseline="300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2 </a:t>
            </a: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/ Adjusted R</a:t>
            </a:r>
            <a:r>
              <a:rPr lang="en-US" sz="2800" baseline="300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RMSE (Root Mean Squared Error)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AIC / BIC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Special case: compare 2 nested models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Likelihood Ratio test</a:t>
            </a:r>
          </a:p>
        </p:txBody>
      </p:sp>
    </p:spTree>
    <p:extLst>
      <p:ext uri="{BB962C8B-B14F-4D97-AF65-F5344CB8AC3E}">
        <p14:creationId xmlns:p14="http://schemas.microsoft.com/office/powerpoint/2010/main" val="303205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ranklin Gothic Demi" panose="020B0703020102020204" pitchFamily="34" charset="0"/>
              </a:rPr>
              <a:t>Measures of model fit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C79F-6120-9E4F-926C-671CACE4E667}"/>
              </a:ext>
            </a:extLst>
          </p:cNvPr>
          <p:cNvSpPr txBox="1"/>
          <p:nvPr/>
        </p:nvSpPr>
        <p:spPr>
          <a:xfrm>
            <a:off x="712788" y="1931532"/>
            <a:ext cx="8139112" cy="2303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R</a:t>
            </a:r>
            <a:r>
              <a:rPr lang="en-US" sz="2800" baseline="300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Percentage of variation in Y explained by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Increases with number of predictors</a:t>
            </a:r>
          </a:p>
          <a:p>
            <a:pPr marL="308610" indent="-171450">
              <a:spcBef>
                <a:spcPts val="375"/>
              </a:spcBef>
              <a:spcAft>
                <a:spcPts val="0"/>
              </a:spcAft>
              <a:buClrTx/>
            </a:pPr>
            <a:endParaRPr lang="en-US" sz="1275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aseline="300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aseline="300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54F5B-B96D-D040-AEF7-A50D3114A9FA}"/>
              </a:ext>
            </a:extLst>
          </p:cNvPr>
          <p:cNvSpPr/>
          <p:nvPr/>
        </p:nvSpPr>
        <p:spPr>
          <a:xfrm>
            <a:off x="587574" y="3061123"/>
            <a:ext cx="835481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indent="-457200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Adjusted R</a:t>
            </a:r>
            <a:r>
              <a:rPr lang="en-US" sz="2800" baseline="300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Proportion of total variance explained by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Increases with number of predictors if improvement in model fit is worthwhile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8AEC4-7977-5E4A-A66D-12ECB508C5D3}"/>
              </a:ext>
            </a:extLst>
          </p:cNvPr>
          <p:cNvSpPr/>
          <p:nvPr/>
        </p:nvSpPr>
        <p:spPr>
          <a:xfrm>
            <a:off x="712787" y="4528017"/>
            <a:ext cx="8229600" cy="202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RMSE (root-mean-square error)</a:t>
            </a:r>
          </a:p>
          <a:p>
            <a:pPr marL="582930" lvl="2" indent="-285750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Square root of the mean of the squared residuals</a:t>
            </a:r>
          </a:p>
          <a:p>
            <a:pPr marL="582930" lvl="2" indent="-285750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Indicates absolute fit of the model to the data</a:t>
            </a:r>
          </a:p>
          <a:p>
            <a:pPr marL="1040130" lvl="3" indent="-285750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How close are observed data to model’s predicted values</a:t>
            </a:r>
          </a:p>
          <a:p>
            <a:pPr marL="582930" lvl="2" indent="-285750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Lower values indicate better fit</a:t>
            </a:r>
          </a:p>
          <a:p>
            <a:pPr marL="582930" lvl="2" indent="-285750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chemeClr val="bg1"/>
                </a:solidFill>
                <a:cs typeface="Calibri" panose="020F0502020204030204" pitchFamily="34" charset="0"/>
              </a:rPr>
              <a:t>Best measure of model fit for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146999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A7D09DE-2AEF-7442-8907-56799AF92E8A}"/>
              </a:ext>
            </a:extLst>
          </p:cNvPr>
          <p:cNvSpPr txBox="1">
            <a:spLocks/>
          </p:cNvSpPr>
          <p:nvPr/>
        </p:nvSpPr>
        <p:spPr>
          <a:xfrm>
            <a:off x="712788" y="13843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ITC Franklin Gothic Heavy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Franklin Gothic Demi" panose="020B0703020102020204" pitchFamily="34" charset="0"/>
              </a:rPr>
              <a:t>Measures of model fit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B3DB8AF-52DC-4340-A91B-F7C303DD93AF}"/>
              </a:ext>
            </a:extLst>
          </p:cNvPr>
          <p:cNvSpPr txBox="1">
            <a:spLocks/>
          </p:cNvSpPr>
          <p:nvPr/>
        </p:nvSpPr>
        <p:spPr>
          <a:xfrm>
            <a:off x="712788" y="1955800"/>
            <a:ext cx="8139112" cy="42801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 cap="all">
                <a:solidFill>
                  <a:schemeClr val="tx1"/>
                </a:solidFill>
                <a:latin typeface="ITC Franklin Gothic Demi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ITC Franklin Gothic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6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C79F-6120-9E4F-926C-671CACE4E667}"/>
              </a:ext>
            </a:extLst>
          </p:cNvPr>
          <p:cNvSpPr txBox="1"/>
          <p:nvPr/>
        </p:nvSpPr>
        <p:spPr>
          <a:xfrm>
            <a:off x="712788" y="2082003"/>
            <a:ext cx="8139112" cy="312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Franklin Gothic Book" panose="020B0503020102020204" pitchFamily="34" charset="0"/>
                <a:sym typeface="Wingdings" pitchFamily="2" charset="2"/>
              </a:rPr>
              <a:t>AIC / BIC</a:t>
            </a:r>
            <a:endParaRPr lang="en-US" sz="2800" baseline="30000" dirty="0">
              <a:solidFill>
                <a:schemeClr val="bg1"/>
              </a:solidFill>
              <a:latin typeface="Franklin Gothic Book" panose="020B0503020102020204" pitchFamily="34" charset="0"/>
              <a:sym typeface="Wingdings" pitchFamily="2" charset="2"/>
            </a:endParaRPr>
          </a:p>
          <a:p>
            <a:pPr marL="742950" lvl="1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Akaike Information Criterion / Bayesian Information Criterion</a:t>
            </a:r>
          </a:p>
          <a:p>
            <a:pPr marL="742950" lvl="1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Estimate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US" u="sng" dirty="0">
                <a:solidFill>
                  <a:schemeClr val="bg1"/>
                </a:solidFill>
                <a:latin typeface="Franklin Gothic Book" panose="020B0503020102020204" pitchFamily="34" charset="0"/>
              </a:rPr>
              <a:t>relative</a:t>
            </a: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 quality of models for a given set of data</a:t>
            </a:r>
          </a:p>
          <a:p>
            <a:pPr marL="742950" lvl="1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When a model is used to represent a process that generated data, some information will be lost by using the model rather than the process itself</a:t>
            </a:r>
          </a:p>
          <a:p>
            <a:pPr marL="1200150" lvl="2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AIC / BIC estimate relative information lost by a given model</a:t>
            </a:r>
          </a:p>
          <a:p>
            <a:pPr marL="742950" lvl="1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Include a tradeoff between model fit and model complexity</a:t>
            </a:r>
          </a:p>
          <a:p>
            <a:pPr marL="742950" lvl="1" indent="-285750">
              <a:lnSpc>
                <a:spcPts val="29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ranklin Gothic Book" panose="020B0503020102020204" pitchFamily="34" charset="0"/>
              </a:rPr>
              <a:t>Lower is better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84916-6745-CE44-B6B2-AF2D63391737}"/>
              </a:ext>
            </a:extLst>
          </p:cNvPr>
          <p:cNvSpPr/>
          <p:nvPr/>
        </p:nvSpPr>
        <p:spPr>
          <a:xfrm>
            <a:off x="403761" y="5613662"/>
            <a:ext cx="844813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</a:pPr>
            <a:r>
              <a:rPr 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The optimal model has a high R</a:t>
            </a:r>
            <a:r>
              <a:rPr lang="en-US" sz="2400" baseline="30000" dirty="0">
                <a:solidFill>
                  <a:schemeClr val="bg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, low RMSE, and low AIC / BIC</a:t>
            </a:r>
          </a:p>
        </p:txBody>
      </p:sp>
    </p:spTree>
    <p:extLst>
      <p:ext uri="{BB962C8B-B14F-4D97-AF65-F5344CB8AC3E}">
        <p14:creationId xmlns:p14="http://schemas.microsoft.com/office/powerpoint/2010/main" val="8235409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2">
  <a:themeElements>
    <a:clrScheme name="Custom 2">
      <a:dk1>
        <a:srgbClr val="E57228"/>
      </a:dk1>
      <a:lt1>
        <a:srgbClr val="262F3E"/>
      </a:lt1>
      <a:dk2>
        <a:srgbClr val="FFFFFE"/>
      </a:dk2>
      <a:lt2>
        <a:srgbClr val="FDFCFB"/>
      </a:lt2>
      <a:accent1>
        <a:srgbClr val="123C63"/>
      </a:accent1>
      <a:accent2>
        <a:srgbClr val="005256"/>
      </a:accent2>
      <a:accent3>
        <a:srgbClr val="9E283F"/>
      </a:accent3>
      <a:accent4>
        <a:srgbClr val="DEB021"/>
      </a:accent4>
      <a:accent5>
        <a:srgbClr val="FFFFFE"/>
      </a:accent5>
      <a:accent6>
        <a:srgbClr val="FDFCFB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VA GEN logo and paths top">
  <a:themeElements>
    <a:clrScheme name="Custom 5">
      <a:dk1>
        <a:srgbClr val="E57228"/>
      </a:dk1>
      <a:lt1>
        <a:srgbClr val="262F3E"/>
      </a:lt1>
      <a:dk2>
        <a:srgbClr val="FFFFFE"/>
      </a:dk2>
      <a:lt2>
        <a:srgbClr val="FDFCFB"/>
      </a:lt2>
      <a:accent1>
        <a:srgbClr val="123C63"/>
      </a:accent1>
      <a:accent2>
        <a:srgbClr val="005256"/>
      </a:accent2>
      <a:accent3>
        <a:srgbClr val="9E283F"/>
      </a:accent3>
      <a:accent4>
        <a:srgbClr val="DEB021"/>
      </a:accent4>
      <a:accent5>
        <a:srgbClr val="FFFFFE"/>
      </a:accent5>
      <a:accent6>
        <a:srgbClr val="FDFCF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A GEN only paths top">
  <a:themeElements>
    <a:clrScheme name="Custom 4">
      <a:dk1>
        <a:srgbClr val="E57228"/>
      </a:dk1>
      <a:lt1>
        <a:srgbClr val="262F3E"/>
      </a:lt1>
      <a:dk2>
        <a:srgbClr val="FFFFFE"/>
      </a:dk2>
      <a:lt2>
        <a:srgbClr val="FDFCFB"/>
      </a:lt2>
      <a:accent1>
        <a:srgbClr val="123C63"/>
      </a:accent1>
      <a:accent2>
        <a:srgbClr val="005256"/>
      </a:accent2>
      <a:accent3>
        <a:srgbClr val="9E283F"/>
      </a:accent3>
      <a:accent4>
        <a:srgbClr val="DEB021"/>
      </a:accent4>
      <a:accent5>
        <a:srgbClr val="FFFFFE"/>
      </a:accent5>
      <a:accent6>
        <a:srgbClr val="FDFCF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UVA GEN Logo and paths side">
  <a:themeElements>
    <a:clrScheme name="Custom 6">
      <a:dk1>
        <a:srgbClr val="E57228"/>
      </a:dk1>
      <a:lt1>
        <a:srgbClr val="262F3E"/>
      </a:lt1>
      <a:dk2>
        <a:srgbClr val="FFFFFE"/>
      </a:dk2>
      <a:lt2>
        <a:srgbClr val="FDFCFB"/>
      </a:lt2>
      <a:accent1>
        <a:srgbClr val="123C63"/>
      </a:accent1>
      <a:accent2>
        <a:srgbClr val="005256"/>
      </a:accent2>
      <a:accent3>
        <a:srgbClr val="9E283F"/>
      </a:accent3>
      <a:accent4>
        <a:srgbClr val="DEB021"/>
      </a:accent4>
      <a:accent5>
        <a:srgbClr val="FFFFFE"/>
      </a:accent5>
      <a:accent6>
        <a:srgbClr val="FDFCF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UVA GEN no logo paths side ">
  <a:themeElements>
    <a:clrScheme name="UVA New Brand Colors - USE">
      <a:dk1>
        <a:srgbClr val="E57228"/>
      </a:dk1>
      <a:lt1>
        <a:srgbClr val="0E1011"/>
      </a:lt1>
      <a:dk2>
        <a:srgbClr val="FFFFFE"/>
      </a:dk2>
      <a:lt2>
        <a:srgbClr val="FDFCFB"/>
      </a:lt2>
      <a:accent1>
        <a:srgbClr val="123C63"/>
      </a:accent1>
      <a:accent2>
        <a:srgbClr val="005256"/>
      </a:accent2>
      <a:accent3>
        <a:srgbClr val="9E283F"/>
      </a:accent3>
      <a:accent4>
        <a:srgbClr val="DEB021"/>
      </a:accent4>
      <a:accent5>
        <a:srgbClr val="FFFFFE"/>
      </a:accent5>
      <a:accent6>
        <a:srgbClr val="FDFCFB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2594</TotalTime>
  <Words>856</Words>
  <Application>Microsoft Macintosh PowerPoint</Application>
  <PresentationFormat>On-screen Show (4:3)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Arial</vt:lpstr>
      <vt:lpstr>Calibri</vt:lpstr>
      <vt:lpstr>Cambria Math</vt:lpstr>
      <vt:lpstr>Damascus</vt:lpstr>
      <vt:lpstr>Franklin Gothic Book</vt:lpstr>
      <vt:lpstr>Franklin Gothic Demi</vt:lpstr>
      <vt:lpstr>Franklin Gothic Heavy</vt:lpstr>
      <vt:lpstr>Georgia</vt:lpstr>
      <vt:lpstr>ITC Franklin Gothic Book</vt:lpstr>
      <vt:lpstr>ITC Franklin Gothic Demi</vt:lpstr>
      <vt:lpstr>ITC Franklin Gothic Heavy</vt:lpstr>
      <vt:lpstr>Wingdings</vt:lpstr>
      <vt:lpstr>Title Slide 2</vt:lpstr>
      <vt:lpstr>UVA GEN logo and paths top</vt:lpstr>
      <vt:lpstr>UVA GEN only paths top</vt:lpstr>
      <vt:lpstr>UVA GEN Logo and paths side</vt:lpstr>
      <vt:lpstr>UVA GEN no logo paths side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for mixed effects</vt:lpstr>
      <vt:lpstr>Need for mixed effects</vt:lpstr>
      <vt:lpstr>PowerPoint Presentation</vt:lpstr>
      <vt:lpstr>PowerPoint Presentation</vt:lpstr>
    </vt:vector>
  </TitlesOfParts>
  <Company>Circle120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Therese Vincent</dc:creator>
  <cp:lastModifiedBy>mkj3c</cp:lastModifiedBy>
  <cp:revision>113</cp:revision>
  <cp:lastPrinted>2018-04-26T18:58:04Z</cp:lastPrinted>
  <dcterms:created xsi:type="dcterms:W3CDTF">2017-10-18T15:58:36Z</dcterms:created>
  <dcterms:modified xsi:type="dcterms:W3CDTF">2019-01-04T21:31:30Z</dcterms:modified>
</cp:coreProperties>
</file>